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2"/>
    <p:sldId id="265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7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2880">
          <p15:clr>
            <a:srgbClr val="A4A3A4"/>
          </p15:clr>
        </p15:guide>
        <p15:guide id="4" pos="5556">
          <p15:clr>
            <a:srgbClr val="A4A3A4"/>
          </p15:clr>
        </p15:guide>
        <p15:guide id="5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CD3"/>
    <a:srgbClr val="FFB81C"/>
    <a:srgbClr val="E91995"/>
    <a:srgbClr val="78BE20"/>
    <a:srgbClr val="00313C"/>
    <a:srgbClr val="004B87"/>
    <a:srgbClr val="E4002B"/>
    <a:srgbClr val="007A53"/>
    <a:srgbClr val="6D207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52" autoAdjust="0"/>
    <p:restoredTop sz="94615" autoAdjust="0"/>
  </p:normalViewPr>
  <p:slideViewPr>
    <p:cSldViewPr showGuides="1">
      <p:cViewPr varScale="1">
        <p:scale>
          <a:sx n="115" d="100"/>
          <a:sy n="115" d="100"/>
        </p:scale>
        <p:origin x="1692" y="108"/>
      </p:cViewPr>
      <p:guideLst>
        <p:guide orient="horz" pos="2160"/>
        <p:guide orient="horz" pos="799"/>
        <p:guide pos="2880"/>
        <p:guide pos="5556"/>
        <p:guide pos="226"/>
      </p:guideLst>
    </p:cSldViewPr>
  </p:slideViewPr>
  <p:outlineViewPr>
    <p:cViewPr>
      <p:scale>
        <a:sx n="33" d="100"/>
        <a:sy n="33" d="100"/>
      </p:scale>
      <p:origin x="0" y="58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11/01/2017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11/01/2017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5186" r="721" b="24820"/>
          <a:stretch>
            <a:fillRect/>
          </a:stretch>
        </p:blipFill>
        <p:spPr>
          <a:xfrm>
            <a:off x="3108419" y="0"/>
            <a:ext cx="6035581" cy="544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429000"/>
            <a:ext cx="5955752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563479"/>
            <a:ext cx="5955752" cy="396044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pic>
        <p:nvPicPr>
          <p:cNvPr id="29" name="Picture 28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74690" y="5733256"/>
            <a:ext cx="845460" cy="845460"/>
          </a:xfrm>
          <a:prstGeom prst="rect">
            <a:avLst/>
          </a:prstGeom>
        </p:spPr>
      </p:pic>
      <p:pic>
        <p:nvPicPr>
          <p:cNvPr id="30" name="Picture 29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332656"/>
            <a:ext cx="2124993" cy="2253176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58775" y="6165304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 smtClean="0">
                <a:solidFill>
                  <a:schemeClr val="accent1"/>
                </a:solidFill>
              </a:rPr>
              <a:t>www.data61.csiro.au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background"/>
          <p:cNvSpPr/>
          <p:nvPr userDrawn="1"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background"/>
          <p:cNvSpPr/>
          <p:nvPr userDrawn="1"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380312" y="0"/>
            <a:ext cx="1763688" cy="1268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1276350"/>
            <a:ext cx="8460000" cy="4559300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0000" y="3429000"/>
            <a:ext cx="7477125" cy="2952328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4400" b="1">
                <a:solidFill>
                  <a:schemeClr val="tx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1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8" name="Picture 7" descr="Data61_bground_section_ppt.png"/>
          <p:cNvPicPr>
            <a:picLocks noChangeAspect="1"/>
          </p:cNvPicPr>
          <p:nvPr userDrawn="1"/>
        </p:nvPicPr>
        <p:blipFill>
          <a:blip r:embed="rId2" cstate="print"/>
          <a:srcRect l="2558" t="2065" r="1175"/>
          <a:stretch>
            <a:fillRect/>
          </a:stretch>
        </p:blipFill>
        <p:spPr>
          <a:xfrm>
            <a:off x="0" y="0"/>
            <a:ext cx="9144000" cy="33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5186" r="721" b="24820"/>
          <a:stretch>
            <a:fillRect/>
          </a:stretch>
        </p:blipFill>
        <p:spPr>
          <a:xfrm>
            <a:off x="3108419" y="0"/>
            <a:ext cx="6035581" cy="5445224"/>
          </a:xfrm>
          <a:prstGeom prst="rect">
            <a:avLst/>
          </a:prstGeom>
        </p:spPr>
      </p:pic>
      <p:pic>
        <p:nvPicPr>
          <p:cNvPr id="25" name="Picture 24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74690" y="5733256"/>
            <a:ext cx="845460" cy="845460"/>
          </a:xfrm>
          <a:prstGeom prst="rect">
            <a:avLst/>
          </a:prstGeom>
        </p:spPr>
      </p:pic>
      <p:pic>
        <p:nvPicPr>
          <p:cNvPr id="26" name="Picture 25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332656"/>
            <a:ext cx="2124993" cy="225317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4238042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3265934"/>
            <a:ext cx="5365352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358775" y="6165304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 smtClean="0">
                <a:solidFill>
                  <a:schemeClr val="accent1"/>
                </a:solidFill>
              </a:rPr>
              <a:t>www.data61.csiro.au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Collaborator 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Data61_CSIROlogo_pp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4690" y="5733256"/>
            <a:ext cx="845460" cy="84546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58775" y="6499944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 smtClean="0">
                <a:solidFill>
                  <a:schemeClr val="accent1"/>
                </a:solidFill>
              </a:rPr>
              <a:t>www.data61.csiro.au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24" name="Picture 23" descr="Data61_bground_title_ppt.png"/>
          <p:cNvPicPr>
            <a:picLocks noChangeAspect="1"/>
          </p:cNvPicPr>
          <p:nvPr userDrawn="1"/>
        </p:nvPicPr>
        <p:blipFill>
          <a:blip r:embed="rId3" cstate="print"/>
          <a:srcRect l="36349" t="5186" r="721" b="24820"/>
          <a:stretch>
            <a:fillRect/>
          </a:stretch>
        </p:blipFill>
        <p:spPr>
          <a:xfrm>
            <a:off x="3108419" y="0"/>
            <a:ext cx="6035581" cy="5445224"/>
          </a:xfrm>
          <a:prstGeom prst="rect">
            <a:avLst/>
          </a:prstGeom>
        </p:spPr>
      </p:pic>
      <p:pic>
        <p:nvPicPr>
          <p:cNvPr id="26" name="Picture 25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332656"/>
            <a:ext cx="2124993" cy="225317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8774" y="3969060"/>
            <a:ext cx="6121438" cy="153920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bg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58776" y="2996952"/>
            <a:ext cx="5365352" cy="852487"/>
          </a:xfrm>
        </p:spPr>
        <p:txBody>
          <a:bodyPr>
            <a:noAutofit/>
          </a:bodyPr>
          <a:lstStyle>
            <a:lvl1pPr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ollaborator Log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517232"/>
            <a:ext cx="9144000" cy="134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8" name="Picture 27" descr="Data61_bground_title_ppt.png"/>
          <p:cNvPicPr>
            <a:picLocks noChangeAspect="1"/>
          </p:cNvPicPr>
          <p:nvPr userDrawn="1"/>
        </p:nvPicPr>
        <p:blipFill>
          <a:blip r:embed="rId2" cstate="print"/>
          <a:srcRect l="36349" t="5186" r="721" b="24820"/>
          <a:stretch>
            <a:fillRect/>
          </a:stretch>
        </p:blipFill>
        <p:spPr>
          <a:xfrm>
            <a:off x="3108419" y="0"/>
            <a:ext cx="6035581" cy="5445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440" y="3140968"/>
            <a:ext cx="5955752" cy="1080000"/>
          </a:xfrm>
        </p:spPr>
        <p:txBody>
          <a:bodyPr anchor="b" anchorCtr="0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4440" y="4275447"/>
            <a:ext cx="5955752" cy="396044"/>
          </a:xfrm>
        </p:spPr>
        <p:txBody>
          <a:bodyPr>
            <a:normAutofit/>
          </a:bodyPr>
          <a:lstStyle>
            <a:lvl1pPr marL="0" indent="0" algn="l">
              <a:buNone/>
              <a:defRPr sz="2200" b="1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pic>
        <p:nvPicPr>
          <p:cNvPr id="29" name="Picture 28" descr="Data61_CSIROlogo_pp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74690" y="5733256"/>
            <a:ext cx="845460" cy="845460"/>
          </a:xfrm>
          <a:prstGeom prst="rect">
            <a:avLst/>
          </a:prstGeom>
        </p:spPr>
      </p:pic>
      <p:pic>
        <p:nvPicPr>
          <p:cNvPr id="30" name="Picture 29" descr="Data61_logo_title_ppt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8775" y="332656"/>
            <a:ext cx="2124993" cy="2253176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358775" y="6499944"/>
            <a:ext cx="42132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1400" b="1" dirty="0" smtClean="0">
                <a:solidFill>
                  <a:schemeClr val="accent1"/>
                </a:solidFill>
              </a:rPr>
              <a:t>www.data61.csiro.au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713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  <p:pic>
        <p:nvPicPr>
          <p:cNvPr id="6" name="Picture 5" descr="DATA61 logo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33480" y="283509"/>
            <a:ext cx="1286486" cy="7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0363" y="270000"/>
            <a:ext cx="8460000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200" b="1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1">
                <a:solidFill>
                  <a:schemeClr val="accent1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268413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  <p:pic>
        <p:nvPicPr>
          <p:cNvPr id="5" name="Picture 4" descr="DATA61 logo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33480" y="283509"/>
            <a:ext cx="1286486" cy="7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 descr="background"/>
          <p:cNvSpPr/>
          <p:nvPr/>
        </p:nvSpPr>
        <p:spPr>
          <a:xfrm>
            <a:off x="0" y="6309320"/>
            <a:ext cx="9144000" cy="548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6" y="274638"/>
            <a:ext cx="7021536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68413"/>
            <a:ext cx="8461375" cy="4572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991" y="6504332"/>
            <a:ext cx="6083845" cy="1242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AU" dirty="0" smtClean="0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0200" y="6504332"/>
            <a:ext cx="288789" cy="1273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 dirty="0" smtClean="0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/>
        </p:nvSpPr>
        <p:spPr bwMode="auto">
          <a:xfrm>
            <a:off x="3175" y="3326606"/>
            <a:ext cx="9161463" cy="80168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2701" y="3637756"/>
            <a:ext cx="9142412" cy="490537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3" name="AutoShape 81"/>
          <p:cNvSpPr>
            <a:spLocks noChangeAspect="1" noChangeArrowheads="1" noTextEdit="1"/>
          </p:cNvSpPr>
          <p:nvPr/>
        </p:nvSpPr>
        <p:spPr bwMode="auto">
          <a:xfrm>
            <a:off x="1588" y="3321843"/>
            <a:ext cx="91694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88" y="3626643"/>
            <a:ext cx="9167813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 descr="DATA61 logo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33298" y="283509"/>
            <a:ext cx="1286851" cy="7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55" r:id="rId3"/>
    <p:sldLayoutId id="2147483683" r:id="rId4"/>
    <p:sldLayoutId id="2147483680" r:id="rId5"/>
    <p:sldLayoutId id="2147483679" r:id="rId6"/>
    <p:sldLayoutId id="2147483661" r:id="rId7"/>
    <p:sldLayoutId id="2147483663" r:id="rId8"/>
    <p:sldLayoutId id="2147483686" r:id="rId9"/>
    <p:sldLayoutId id="2147483664" r:id="rId10"/>
    <p:sldLayoutId id="2147483687" r:id="rId11"/>
    <p:sldLayoutId id="2147483667" r:id="rId12"/>
    <p:sldLayoutId id="2147483665" r:id="rId13"/>
    <p:sldLayoutId id="2147483682" r:id="rId14"/>
    <p:sldLayoutId id="214748368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 err="1" smtClean="0"/>
              <a:t>NeTS</a:t>
            </a:r>
            <a:r>
              <a:rPr lang="en-US" sz="2800" dirty="0" smtClean="0"/>
              <a:t>-Vis: A Neural Net Based Visualization Frame work of Mobility Data Visualization</a:t>
            </a:r>
            <a:endParaRPr lang="en-AU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22533" name="Footer Placeholder 2"/>
          <p:cNvSpPr txBox="1">
            <a:spLocks/>
          </p:cNvSpPr>
          <p:nvPr/>
        </p:nvSpPr>
        <p:spPr bwMode="auto">
          <a:xfrm>
            <a:off x="360363" y="5157192"/>
            <a:ext cx="5939829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b="1" dirty="0" smtClean="0">
                <a:solidFill>
                  <a:schemeClr val="bg1"/>
                </a:solidFill>
                <a:latin typeface="Calibri" pitchFamily="34" charset="0"/>
              </a:rPr>
              <a:t>Chris Chen</a:t>
            </a:r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|  </a:t>
            </a:r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Summer Student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2534" name="Footer Placeholder 2"/>
          <p:cNvSpPr txBox="1">
            <a:spLocks/>
          </p:cNvSpPr>
          <p:nvPr/>
        </p:nvSpPr>
        <p:spPr bwMode="auto">
          <a:xfrm>
            <a:off x="361950" y="5445224"/>
            <a:ext cx="5938242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February </a:t>
            </a:r>
            <a:r>
              <a:rPr lang="en-AU" sz="1600" dirty="0" smtClean="0">
                <a:solidFill>
                  <a:schemeClr val="bg1"/>
                </a:solidFill>
                <a:latin typeface="Calibri" pitchFamily="34" charset="0"/>
              </a:rPr>
              <a:t>2017</a:t>
            </a:r>
            <a:endParaRPr lang="en-US" sz="16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30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775" y="1462130"/>
            <a:ext cx="8461375" cy="41861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Presentation title  |  Presenter name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399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1268760"/>
            <a:ext cx="8461375" cy="4572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[1] </a:t>
            </a:r>
            <a:r>
              <a:rPr lang="en-AU" sz="1400" dirty="0" err="1" smtClean="0"/>
              <a:t>Zhenghao</a:t>
            </a:r>
            <a:r>
              <a:rPr lang="en-AU" sz="1400" dirty="0" smtClean="0"/>
              <a:t> </a:t>
            </a:r>
            <a:r>
              <a:rPr lang="en-AU" sz="1400" dirty="0"/>
              <a:t>Chen, </a:t>
            </a:r>
            <a:r>
              <a:rPr lang="en-AU" sz="1400" dirty="0" err="1"/>
              <a:t>Jianlong</a:t>
            </a:r>
            <a:r>
              <a:rPr lang="en-AU" sz="1400" dirty="0"/>
              <a:t> Zhou, </a:t>
            </a:r>
            <a:r>
              <a:rPr lang="en-AU" sz="1400" dirty="0" err="1"/>
              <a:t>Xiu</a:t>
            </a:r>
            <a:r>
              <a:rPr lang="en-AU" sz="1400" dirty="0"/>
              <a:t> Wang, Jeremy Swanson, Fang Chen, Dagan Feng “</a:t>
            </a:r>
            <a:r>
              <a:rPr lang="en-AU" sz="1400" dirty="0" err="1"/>
              <a:t>NesTS</a:t>
            </a:r>
            <a:r>
              <a:rPr lang="en-AU" sz="1400" dirty="0"/>
              <a:t>-Vis: Neural Net Based System for Time Spatial Data Visualization” </a:t>
            </a:r>
            <a:r>
              <a:rPr lang="en-AU" sz="1400" i="1" dirty="0"/>
              <a:t>The 30th International Joint Conference on Neural Networks </a:t>
            </a:r>
            <a:r>
              <a:rPr lang="en-AU" sz="1400" dirty="0"/>
              <a:t>(IJCNN </a:t>
            </a:r>
            <a:r>
              <a:rPr lang="en-AU" sz="1400" dirty="0" smtClean="0"/>
              <a:t>2017)</a:t>
            </a: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[2]</a:t>
            </a:r>
            <a:r>
              <a:rPr lang="en-US" sz="1400" dirty="0"/>
              <a:t> Y. Zheng, Trajectory Data Mining: An Overview, ACM Trans </a:t>
            </a:r>
            <a:r>
              <a:rPr lang="en-US" sz="1400" dirty="0" err="1"/>
              <a:t>Intell</a:t>
            </a:r>
            <a:r>
              <a:rPr lang="en-US" sz="1400" dirty="0"/>
              <a:t> </a:t>
            </a:r>
            <a:r>
              <a:rPr lang="en-US" sz="1400" dirty="0" err="1"/>
              <a:t>Syst</a:t>
            </a:r>
            <a:r>
              <a:rPr lang="en-US" sz="1400" dirty="0"/>
              <a:t> </a:t>
            </a:r>
            <a:r>
              <a:rPr lang="en-US" sz="1400" dirty="0" err="1"/>
              <a:t>Technol</a:t>
            </a:r>
            <a:r>
              <a:rPr lang="en-US" sz="1400" dirty="0"/>
              <a:t>, vol. 6, no. 3, pp. 29:129:41, May 2015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[3] </a:t>
            </a:r>
            <a:r>
              <a:rPr lang="en-AU" sz="1400" dirty="0" smtClean="0"/>
              <a:t>Shukla</a:t>
            </a:r>
            <a:r>
              <a:rPr lang="en-AU" sz="1400" dirty="0"/>
              <a:t>, </a:t>
            </a:r>
            <a:r>
              <a:rPr lang="en-AU" sz="1400" dirty="0" err="1"/>
              <a:t>Sanjiv</a:t>
            </a:r>
            <a:r>
              <a:rPr lang="en-AU" sz="1400" dirty="0"/>
              <a:t> Kumar, </a:t>
            </a:r>
            <a:r>
              <a:rPr lang="en-AU" sz="1400" dirty="0" err="1"/>
              <a:t>Sourabh</a:t>
            </a:r>
            <a:r>
              <a:rPr lang="en-AU" sz="1400" dirty="0"/>
              <a:t> </a:t>
            </a:r>
            <a:r>
              <a:rPr lang="en-AU" sz="1400" dirty="0" err="1"/>
              <a:t>Rungta</a:t>
            </a:r>
            <a:r>
              <a:rPr lang="en-AU" sz="1400" dirty="0"/>
              <a:t>, and </a:t>
            </a:r>
            <a:r>
              <a:rPr lang="en-AU" sz="1400" dirty="0" err="1"/>
              <a:t>Lokesh</a:t>
            </a:r>
            <a:r>
              <a:rPr lang="en-AU" sz="1400" dirty="0"/>
              <a:t> Kumar Sharma. ”Self-Organizing Map Based Clustering Approach for Trajectory Data.” International Journal of Computer Trends and Technology (IJCTT) 3.3 (2012): 321-324</a:t>
            </a:r>
            <a:r>
              <a:rPr lang="en-AU" sz="1400" dirty="0" smtClean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[4] </a:t>
            </a:r>
            <a:r>
              <a:rPr lang="en-AU" sz="1400" dirty="0"/>
              <a:t>G. </a:t>
            </a:r>
            <a:r>
              <a:rPr lang="en-AU" sz="1400" dirty="0" err="1"/>
              <a:t>Andrienko</a:t>
            </a:r>
            <a:r>
              <a:rPr lang="en-AU" sz="1400" dirty="0"/>
              <a:t>, N. </a:t>
            </a:r>
            <a:r>
              <a:rPr lang="en-AU" sz="1400" dirty="0" err="1"/>
              <a:t>Andrienko</a:t>
            </a:r>
            <a:r>
              <a:rPr lang="en-AU" sz="1400" dirty="0"/>
              <a:t>, I. </a:t>
            </a:r>
            <a:r>
              <a:rPr lang="en-AU" sz="1400" dirty="0" err="1"/>
              <a:t>Kopanakis</a:t>
            </a:r>
            <a:r>
              <a:rPr lang="en-AU" sz="1400" dirty="0"/>
              <a:t>, A. </a:t>
            </a:r>
            <a:r>
              <a:rPr lang="en-AU" sz="1400" dirty="0" err="1"/>
              <a:t>Ligtenberg</a:t>
            </a:r>
            <a:r>
              <a:rPr lang="en-AU" sz="1400" dirty="0"/>
              <a:t>, and S. </a:t>
            </a:r>
            <a:r>
              <a:rPr lang="en-AU" sz="1400" dirty="0" err="1"/>
              <a:t>Wrobel</a:t>
            </a:r>
            <a:r>
              <a:rPr lang="en-AU" sz="1400" dirty="0"/>
              <a:t>, Visual Analytics Methods for Movement Data, in Mobility, Data Mining and Privacy, F. Giannotti and D. </a:t>
            </a:r>
            <a:r>
              <a:rPr lang="en-AU" sz="1400" dirty="0" err="1"/>
              <a:t>Pedreschi</a:t>
            </a:r>
            <a:r>
              <a:rPr lang="en-AU" sz="1400" dirty="0"/>
              <a:t>, Eds. Springer Berlin Heidelberg, 2008, pp. 375410</a:t>
            </a:r>
            <a:r>
              <a:rPr lang="en-AU" sz="1400" dirty="0" smtClean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[5] </a:t>
            </a:r>
            <a:r>
              <a:rPr lang="en-US" sz="1400" dirty="0"/>
              <a:t>Liu, </a:t>
            </a:r>
            <a:r>
              <a:rPr lang="en-US" sz="1400" dirty="0" err="1"/>
              <a:t>Qiang</a:t>
            </a:r>
            <a:r>
              <a:rPr lang="en-US" sz="1400" dirty="0"/>
              <a:t>, et al. "Predicting the Next Location: A Recurrent Model with Spatial and Temporal Contexts." </a:t>
            </a:r>
            <a:r>
              <a:rPr lang="en-US" sz="1400" i="1" dirty="0"/>
              <a:t>Thirtieth AAAI Conference on Artificial Intelligence</a:t>
            </a:r>
            <a:r>
              <a:rPr lang="en-US" sz="1400" dirty="0"/>
              <a:t>. 2016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[6] </a:t>
            </a:r>
            <a:r>
              <a:rPr lang="en-AU" sz="1400" dirty="0" err="1"/>
              <a:t>LeCun</a:t>
            </a:r>
            <a:r>
              <a:rPr lang="en-AU" sz="1400" dirty="0"/>
              <a:t>, Yann, </a:t>
            </a:r>
            <a:r>
              <a:rPr lang="en-AU" sz="1400" dirty="0" err="1"/>
              <a:t>Yoshua</a:t>
            </a:r>
            <a:r>
              <a:rPr lang="en-AU" sz="1400" dirty="0"/>
              <a:t> </a:t>
            </a:r>
            <a:r>
              <a:rPr lang="en-AU" sz="1400" dirty="0" err="1"/>
              <a:t>Bengio</a:t>
            </a:r>
            <a:r>
              <a:rPr lang="en-AU" sz="1400" dirty="0"/>
              <a:t>, and Geoffrey Hinton. "Deep learning." </a:t>
            </a:r>
            <a:r>
              <a:rPr lang="en-AU" sz="1400" i="1" dirty="0"/>
              <a:t>Nature</a:t>
            </a:r>
            <a:r>
              <a:rPr lang="en-AU" sz="1400" dirty="0"/>
              <a:t>521.7553 (2015): 436-444.</a:t>
            </a:r>
            <a:endParaRPr lang="en-US" sz="1400" dirty="0" smtClean="0"/>
          </a:p>
          <a:p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082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tabLst>
                <a:tab pos="355600" algn="l"/>
              </a:tabLst>
            </a:pPr>
            <a:r>
              <a:rPr lang="en-US" sz="1500" dirty="0" smtClean="0"/>
              <a:t>Chris Chen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Summer Student</a:t>
            </a:r>
          </a:p>
          <a:p>
            <a:pPr marL="270000" lvl="2" indent="-270000">
              <a:lnSpc>
                <a:spcPct val="80000"/>
              </a:lnSpc>
              <a:spcAft>
                <a:spcPct val="0"/>
              </a:spcAft>
            </a:pPr>
            <a:r>
              <a:rPr lang="en-US" sz="1500" b="1" dirty="0" smtClean="0"/>
              <a:t>e</a:t>
            </a:r>
            <a:r>
              <a:rPr lang="en-US" sz="1500" dirty="0" smtClean="0"/>
              <a:t>	</a:t>
            </a:r>
            <a:r>
              <a:rPr lang="en-US" sz="1500" dirty="0" smtClean="0"/>
              <a:t>chris.chen@data61.csiro.au</a:t>
            </a:r>
            <a:endParaRPr lang="en-US" sz="1500" dirty="0" smtClean="0"/>
          </a:p>
        </p:txBody>
      </p:sp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93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Mobility Data of User 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Aim </a:t>
            </a:r>
          </a:p>
          <a:p>
            <a:pPr lvl="1"/>
            <a:r>
              <a:rPr lang="en-US" dirty="0" smtClean="0"/>
              <a:t>Generate a framework to visualize some type of data</a:t>
            </a:r>
          </a:p>
          <a:p>
            <a:pPr lvl="1"/>
            <a:r>
              <a:rPr lang="en-US" dirty="0" smtClean="0"/>
              <a:t>Getting useful features from this framework</a:t>
            </a:r>
          </a:p>
          <a:p>
            <a:endParaRPr lang="en-US" dirty="0"/>
          </a:p>
          <a:p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endParaRPr lang="en-A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588663"/>
              </p:ext>
            </p:extLst>
          </p:nvPr>
        </p:nvGraphicFramePr>
        <p:xfrm>
          <a:off x="196849" y="2060848"/>
          <a:ext cx="878522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979">
                  <a:extLst>
                    <a:ext uri="{9D8B030D-6E8A-4147-A177-3AD203B41FA5}">
                      <a16:colId xmlns:a16="http://schemas.microsoft.com/office/drawing/2014/main" val="2402364727"/>
                    </a:ext>
                  </a:extLst>
                </a:gridCol>
                <a:gridCol w="1631109">
                  <a:extLst>
                    <a:ext uri="{9D8B030D-6E8A-4147-A177-3AD203B41FA5}">
                      <a16:colId xmlns:a16="http://schemas.microsoft.com/office/drawing/2014/main" val="3121836739"/>
                    </a:ext>
                  </a:extLst>
                </a:gridCol>
                <a:gridCol w="2602047">
                  <a:extLst>
                    <a:ext uri="{9D8B030D-6E8A-4147-A177-3AD203B41FA5}">
                      <a16:colId xmlns:a16="http://schemas.microsoft.com/office/drawing/2014/main" val="4058940790"/>
                    </a:ext>
                  </a:extLst>
                </a:gridCol>
                <a:gridCol w="2217140">
                  <a:extLst>
                    <a:ext uri="{9D8B030D-6E8A-4147-A177-3AD203B41FA5}">
                      <a16:colId xmlns:a16="http://schemas.microsoft.com/office/drawing/2014/main" val="837631967"/>
                    </a:ext>
                  </a:extLst>
                </a:gridCol>
                <a:gridCol w="1296950">
                  <a:extLst>
                    <a:ext uri="{9D8B030D-6E8A-4147-A177-3AD203B41FA5}">
                      <a16:colId xmlns:a16="http://schemas.microsoft.com/office/drawing/2014/main" val="2274779413"/>
                    </a:ext>
                  </a:extLst>
                </a:gridCol>
              </a:tblGrid>
              <a:tr h="249628">
                <a:tc>
                  <a:txBody>
                    <a:bodyPr/>
                    <a:lstStyle/>
                    <a:p>
                      <a:r>
                        <a:rPr lang="en-US" dirty="0" smtClean="0"/>
                        <a:t>User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Time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 Time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 Address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268097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r>
                        <a:rPr lang="en-US" dirty="0" smtClean="0"/>
                        <a:t>10202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2015-12-10</a:t>
                      </a:r>
                      <a:r>
                        <a:rPr lang="en-US" baseline="0" dirty="0" smtClean="0"/>
                        <a:t> 10:30:12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2015-12-10</a:t>
                      </a:r>
                      <a:r>
                        <a:rPr lang="en-US" baseline="0" dirty="0" smtClean="0"/>
                        <a:t> 10:31:12</a:t>
                      </a:r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10.10.20.10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800480"/>
                  </a:ext>
                </a:extLst>
              </a:tr>
              <a:tr h="249628">
                <a:tc>
                  <a:txBody>
                    <a:bodyPr/>
                    <a:lstStyle/>
                    <a:p>
                      <a:r>
                        <a:rPr lang="en-US" dirty="0" smtClean="0"/>
                        <a:t>10203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2015-12-10</a:t>
                      </a:r>
                      <a:r>
                        <a:rPr lang="en-US" baseline="0" dirty="0" smtClean="0"/>
                        <a:t> 10:30:12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2015-12-10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10:32:12</a:t>
                      </a:r>
                      <a:endParaRPr lang="en-A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10.12.40.10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864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71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Animation </a:t>
            </a:r>
          </a:p>
          <a:p>
            <a:pPr lvl="1"/>
            <a:r>
              <a:rPr lang="en-US" dirty="0" smtClean="0"/>
              <a:t>It is impossible to make a researcher to memory all details </a:t>
            </a:r>
          </a:p>
          <a:p>
            <a:pPr marL="216000" lvl="1" indent="0">
              <a:buNone/>
            </a:pPr>
            <a:endParaRPr lang="en-US" dirty="0" smtClean="0"/>
          </a:p>
          <a:p>
            <a:r>
              <a:rPr lang="en-US" dirty="0" smtClean="0"/>
              <a:t>Relation Model</a:t>
            </a:r>
          </a:p>
          <a:p>
            <a:pPr lvl="1"/>
            <a:r>
              <a:rPr lang="en-US" dirty="0" smtClean="0"/>
              <a:t>When data comes larger, relationship would be massive</a:t>
            </a:r>
          </a:p>
          <a:p>
            <a:pPr marL="216000" lvl="1" indent="0">
              <a:buNone/>
            </a:pPr>
            <a:endParaRPr lang="en-US" dirty="0" smtClean="0"/>
          </a:p>
          <a:p>
            <a:r>
              <a:rPr lang="en-US" dirty="0" smtClean="0"/>
              <a:t>2D Based Map Analysis and 3D Time-Spatial Model</a:t>
            </a:r>
          </a:p>
          <a:p>
            <a:pPr lvl="1"/>
            <a:r>
              <a:rPr lang="en-US" dirty="0" smtClean="0"/>
              <a:t>Either way has been proved that bad for comprehensive data</a:t>
            </a:r>
          </a:p>
          <a:p>
            <a:pPr lvl="1"/>
            <a:endParaRPr lang="en-US" dirty="0"/>
          </a:p>
          <a:p>
            <a:pPr marL="216000" lvl="1" indent="0">
              <a:buNone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Previous Try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332656"/>
            <a:ext cx="6733506" cy="55885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90357" y="1773490"/>
            <a:ext cx="20162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This is a bad example</a:t>
            </a:r>
          </a:p>
          <a:p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Too much Information make it hard to interpret 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smtClean="0"/>
              <a:t>Comprehensive relationships make things even harder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02965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</a:p>
          <a:p>
            <a:pPr lvl="1"/>
            <a:r>
              <a:rPr lang="en-US" dirty="0" smtClean="0"/>
              <a:t>HCI Visualization Tools </a:t>
            </a:r>
          </a:p>
          <a:p>
            <a:pPr lvl="2"/>
            <a:r>
              <a:rPr lang="en-US" dirty="0" smtClean="0"/>
              <a:t>heat map, ER-model, 3D cube, charts</a:t>
            </a:r>
          </a:p>
          <a:p>
            <a:endParaRPr lang="en-US" dirty="0" smtClean="0"/>
          </a:p>
          <a:p>
            <a:r>
              <a:rPr lang="en-US" dirty="0" smtClean="0"/>
              <a:t>Back-End </a:t>
            </a:r>
          </a:p>
          <a:p>
            <a:pPr lvl="1"/>
            <a:r>
              <a:rPr lang="en-US" dirty="0" smtClean="0"/>
              <a:t>Pure Time-oriented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Main Algorithm</a:t>
            </a:r>
          </a:p>
          <a:p>
            <a:pPr lvl="1"/>
            <a:r>
              <a:rPr lang="en-US" dirty="0" smtClean="0"/>
              <a:t>Cluster – Self-Organizing Map</a:t>
            </a:r>
          </a:p>
          <a:p>
            <a:pPr lvl="1"/>
            <a:r>
              <a:rPr lang="en-US" dirty="0" smtClean="0"/>
              <a:t>Prediction – Recurrent Neural Net 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methods: </a:t>
            </a:r>
            <a:r>
              <a:rPr lang="en-US" dirty="0" err="1" smtClean="0"/>
              <a:t>NeTS</a:t>
            </a:r>
            <a:r>
              <a:rPr lang="en-US" dirty="0" smtClean="0"/>
              <a:t>-Vis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 smtClean="0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561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</a:t>
            </a:r>
          </a:p>
          <a:p>
            <a:pPr lvl="1"/>
            <a:r>
              <a:rPr lang="en-US" dirty="0"/>
              <a:t>Different Category of user can be </a:t>
            </a:r>
            <a:r>
              <a:rPr lang="en-US" dirty="0" smtClean="0"/>
              <a:t>found </a:t>
            </a:r>
          </a:p>
          <a:p>
            <a:endParaRPr lang="en-US" dirty="0" smtClean="0"/>
          </a:p>
          <a:p>
            <a:r>
              <a:rPr lang="en-US" dirty="0" smtClean="0"/>
              <a:t>Common Method:</a:t>
            </a:r>
          </a:p>
          <a:p>
            <a:pPr lvl="1"/>
            <a:r>
              <a:rPr lang="en-US" dirty="0" smtClean="0"/>
              <a:t>K-Means: Need to define the number of clusters K</a:t>
            </a:r>
          </a:p>
          <a:p>
            <a:pPr lvl="1"/>
            <a:r>
              <a:rPr lang="en-US" dirty="0" smtClean="0"/>
              <a:t>Gaussian Mixture Model(GMM): also need to find the number of Gaussian </a:t>
            </a:r>
          </a:p>
          <a:p>
            <a:pPr lvl="1"/>
            <a:endParaRPr lang="en-US" dirty="0"/>
          </a:p>
          <a:p>
            <a:r>
              <a:rPr lang="en-US" dirty="0" smtClean="0"/>
              <a:t>Self-Organizing Map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Cluster – Detect Special Users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6" y="4509120"/>
            <a:ext cx="8209524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8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8775" y="1268413"/>
            <a:ext cx="3637161" cy="4572855"/>
          </a:xfrm>
        </p:spPr>
        <p:txBody>
          <a:bodyPr/>
          <a:lstStyle/>
          <a:p>
            <a:r>
              <a:rPr lang="en-US" dirty="0" smtClean="0"/>
              <a:t>Our Contribution:</a:t>
            </a:r>
          </a:p>
          <a:p>
            <a:pPr lvl="1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adjusted way of SOM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41" y="1628800"/>
            <a:ext cx="3295650" cy="3981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0200" y="998556"/>
            <a:ext cx="7194128" cy="511256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" y="1850406"/>
            <a:ext cx="4440100" cy="33300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555776" y="1850406"/>
            <a:ext cx="1728192" cy="1665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8816" y="4810771"/>
            <a:ext cx="3367160" cy="125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596520" y="4800869"/>
            <a:ext cx="687448" cy="93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58" y="1268413"/>
            <a:ext cx="2775134" cy="19792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11" y="1457161"/>
            <a:ext cx="1729069" cy="1601730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7083292" y="2258026"/>
            <a:ext cx="4410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20" y="4237253"/>
            <a:ext cx="2831020" cy="20190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479" y="4610868"/>
            <a:ext cx="1800200" cy="1452006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7147657" y="5390258"/>
            <a:ext cx="4410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49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 </a:t>
            </a:r>
          </a:p>
          <a:p>
            <a:pPr lvl="1"/>
            <a:r>
              <a:rPr lang="en-US" dirty="0" smtClean="0"/>
              <a:t>find out which station would be hotspot in next timestamp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Training </a:t>
            </a:r>
          </a:p>
          <a:p>
            <a:pPr lvl="1"/>
            <a:r>
              <a:rPr lang="en-US" dirty="0" smtClean="0"/>
              <a:t>the previous time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Processing </a:t>
            </a:r>
          </a:p>
          <a:p>
            <a:pPr lvl="1"/>
            <a:r>
              <a:rPr lang="en-US" dirty="0" smtClean="0"/>
              <a:t>visit matrix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RNN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Prediction – Which Station would be busy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08" y="2001055"/>
            <a:ext cx="5157610" cy="39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Activation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Backward Propagation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Our Contribution 	  </a:t>
            </a:r>
          </a:p>
          <a:p>
            <a:endParaRPr lang="en-US" dirty="0" smtClean="0"/>
          </a:p>
          <a:p>
            <a:pPr lvl="1"/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RNN – Long Short Term Memory 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123200"/>
            <a:ext cx="2088232" cy="106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25" y="2449328"/>
            <a:ext cx="2645192" cy="129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4017521"/>
            <a:ext cx="2880320" cy="221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844824"/>
            <a:ext cx="3852477" cy="298941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Presentation title  |  Presenter name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Result of LSTM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 smtClean="0"/>
              <a:t>  |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07" y="1844824"/>
            <a:ext cx="3852477" cy="2989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3888" y="1299346"/>
            <a:ext cx="814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 Visit Pattern			            Predict Visit Pattern 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251520" y="1299346"/>
            <a:ext cx="8568843" cy="421788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13" y="1650382"/>
            <a:ext cx="6842056" cy="36166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01" y="1136636"/>
            <a:ext cx="6307718" cy="48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6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15-00377_CSIRODATA61_PowerPoint">
  <a:themeElements>
    <a:clrScheme name="CSIRO DATA6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30B787"/>
      </a:accent1>
      <a:accent2>
        <a:srgbClr val="007A53"/>
      </a:accent2>
      <a:accent3>
        <a:srgbClr val="6D2077"/>
      </a:accent3>
      <a:accent4>
        <a:srgbClr val="004B87"/>
      </a:accent4>
      <a:accent5>
        <a:srgbClr val="78BE20"/>
      </a:accent5>
      <a:accent6>
        <a:srgbClr val="2DCCD3"/>
      </a:accent6>
      <a:hlink>
        <a:srgbClr val="00313C"/>
      </a:hlink>
      <a:folHlink>
        <a:srgbClr val="E4002B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61 PowerPoint.potx [Read-Only]" id="{88801DB1-BBF6-4934-8A29-02A7B9BFC9D3}" vid="{DDFA7B71-8C23-42B1-B634-93C7E8D871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Data61 PowerPoint</Template>
  <TotalTime>2490</TotalTime>
  <Words>526</Words>
  <Application>Microsoft Office PowerPoint</Application>
  <PresentationFormat>On-screen Show (4:3)</PresentationFormat>
  <Paragraphs>125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15-00377_CSIRODATA61_PowerPoint</vt:lpstr>
      <vt:lpstr>NeTS-Vis: A Neural Net Based Visualization Frame work of Mobility 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Russell, Gabby (Comms, North Ryde)</dc:creator>
  <cp:lastModifiedBy>zche2021</cp:lastModifiedBy>
  <cp:revision>48</cp:revision>
  <dcterms:created xsi:type="dcterms:W3CDTF">2016-01-27T22:38:11Z</dcterms:created>
  <dcterms:modified xsi:type="dcterms:W3CDTF">2017-01-11T09:26:34Z</dcterms:modified>
</cp:coreProperties>
</file>